
<file path=[Content_Types].xml><?xml version="1.0" encoding="utf-8"?>
<Types xmlns="http://schemas.openxmlformats.org/package/2006/content-types">
  <Default Extension="jfif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7" r:id="rId9"/>
    <p:sldId id="265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6" roundtripDataSignature="AMtx7mjpGiMdV+ykk1PcT/bE69UZZ/fD+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464927D-A4C6-4BAB-861C-F905D7D4D4AD}">
  <a:tblStyle styleId="{8464927D-A4C6-4BAB-861C-F905D7D4D4A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4" name="Google Shape;12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824c44d198_0_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g824c44d198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accaglobal.com/russia/ru/qualifications/russian-language-advanced-diploma/Introduction_to_Finance_and_Business_Rus.html" TargetMode="External"/><Relationship Id="rId5" Type="http://schemas.openxmlformats.org/officeDocument/2006/relationships/hyperlink" Target="https://www.accaglobal.com/russia/ru/qualifications/russian-language-advanced-diploma.html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/>
          <p:nvPr/>
        </p:nvSpPr>
        <p:spPr>
          <a:xfrm>
            <a:off x="2362414" y="325350"/>
            <a:ext cx="5603025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u="sng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Структура вводного вебинара</a:t>
            </a:r>
            <a:endParaRPr sz="2800" b="1" i="0" u="sng" strike="noStrike" cap="none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Google Shape;91;p2"/>
          <p:cNvSpPr txBox="1"/>
          <p:nvPr/>
        </p:nvSpPr>
        <p:spPr>
          <a:xfrm>
            <a:off x="381000" y="1228525"/>
            <a:ext cx="10461900" cy="5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2F56"/>
              </a:buClr>
              <a:buSzPts val="2400"/>
              <a:buFont typeface="Times New Roman"/>
              <a:buAutoNum type="arabicPeriod"/>
            </a:pPr>
            <a:r>
              <a:rPr lang="ru-RU" sz="2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Актуальность ПП-4611 от 24 февраля 2020 года</a:t>
            </a:r>
            <a:endParaRPr sz="24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2F56"/>
              </a:buClr>
              <a:buSzPts val="2400"/>
              <a:buFont typeface="Times New Roman"/>
              <a:buAutoNum type="arabicPeriod"/>
            </a:pPr>
            <a:r>
              <a:rPr lang="ru-RU" sz="2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Квалификация АССА</a:t>
            </a:r>
            <a:endParaRPr sz="24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2F56"/>
              </a:buClr>
              <a:buSzPts val="2400"/>
              <a:buFont typeface="Times New Roman"/>
              <a:buAutoNum type="arabicPeriod"/>
            </a:pPr>
            <a:r>
              <a:rPr lang="ru-RU" sz="2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Диплом АССА “Финансы и Управление Бизнесом”</a:t>
            </a:r>
            <a:endParaRPr sz="24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2F56"/>
              </a:buClr>
              <a:buSzPts val="2400"/>
              <a:buFont typeface="Times New Roman"/>
              <a:buAutoNum type="arabicPeriod"/>
            </a:pPr>
            <a:r>
              <a:rPr lang="ru-RU" sz="2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“Введение в Финансы и Управление Бизнесом”</a:t>
            </a:r>
            <a:endParaRPr sz="24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2F56"/>
              </a:buClr>
              <a:buSzPts val="2400"/>
              <a:buFont typeface="Times New Roman"/>
              <a:buAutoNum type="arabicPeriod"/>
            </a:pPr>
            <a:r>
              <a:rPr lang="ru-RU" sz="2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Детальная учебная программа: чему Вы обучитесь</a:t>
            </a:r>
            <a:endParaRPr sz="24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2F56"/>
              </a:buClr>
              <a:buSzPts val="2400"/>
              <a:buFont typeface="Times New Roman"/>
              <a:buAutoNum type="arabicPeriod"/>
            </a:pPr>
            <a:r>
              <a:rPr lang="ru-RU" sz="2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Дальнейшие курсы по АССА</a:t>
            </a:r>
            <a:endParaRPr sz="24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2F56"/>
              </a:buClr>
              <a:buSzPts val="2400"/>
              <a:buFont typeface="Times New Roman"/>
              <a:buAutoNum type="arabicPeriod"/>
            </a:pPr>
            <a:r>
              <a:rPr lang="ru-RU" sz="2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Коротко о преподавателе: </a:t>
            </a:r>
            <a:r>
              <a:rPr lang="ru-RU" sz="2400" dirty="0" err="1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Дильноза</a:t>
            </a:r>
            <a:r>
              <a:rPr lang="ru-RU" sz="2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Зарипова</a:t>
            </a:r>
            <a:endParaRPr sz="24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2F56"/>
              </a:buClr>
              <a:buSzPts val="2400"/>
              <a:buFont typeface="Times New Roman"/>
              <a:buAutoNum type="arabicPeriod"/>
            </a:pPr>
            <a:r>
              <a:rPr lang="ru-RU" sz="2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Процесс обучения</a:t>
            </a:r>
            <a:endParaRPr sz="24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2F56"/>
              </a:buClr>
              <a:buSzPts val="2400"/>
              <a:buFont typeface="Times New Roman"/>
              <a:buAutoNum type="arabicPeriod"/>
            </a:pPr>
            <a:r>
              <a:rPr lang="ru-RU" sz="2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Вопросы и ответы (Q&amp;A)</a:t>
            </a:r>
            <a:endParaRPr sz="24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/>
          <p:nvPr/>
        </p:nvSpPr>
        <p:spPr>
          <a:xfrm>
            <a:off x="3285159" y="277210"/>
            <a:ext cx="403161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u="sng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Актуальность ПП-4611</a:t>
            </a:r>
            <a:endParaRPr sz="2800" b="1" i="0" u="sng" strike="noStrike" cap="none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Google Shape;99;p3"/>
          <p:cNvSpPr txBox="1"/>
          <p:nvPr/>
        </p:nvSpPr>
        <p:spPr>
          <a:xfrm>
            <a:off x="567600" y="1024180"/>
            <a:ext cx="10392000" cy="529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Зачем Узбекистану нужен МСФО?</a:t>
            </a:r>
            <a:endParaRPr sz="24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273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❖"/>
            </a:pPr>
            <a:r>
              <a:rPr lang="ru-RU" sz="20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Обеспечения информационной среды для иностранных инвесторов</a:t>
            </a:r>
            <a:endParaRPr sz="20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273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❖"/>
            </a:pPr>
            <a:r>
              <a:rPr lang="ru-RU" sz="20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Расширения возможностей доступа к международным финансовых рынкам	</a:t>
            </a:r>
            <a:endParaRPr sz="20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273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❖"/>
            </a:pPr>
            <a:r>
              <a:rPr lang="ru-RU" sz="20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Совершенствования системы подготовки специалистов в области учета и аудита по международным стандартам</a:t>
            </a:r>
            <a:endParaRPr sz="20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Кто обязуется перейти?</a:t>
            </a:r>
            <a:endParaRPr sz="24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273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❖"/>
            </a:pPr>
            <a:r>
              <a:rPr lang="ru-RU" sz="20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Акционерные общества</a:t>
            </a:r>
            <a:endParaRPr sz="20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273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❖"/>
            </a:pPr>
            <a:r>
              <a:rPr lang="ru-RU" sz="20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Коммерческие банки</a:t>
            </a:r>
            <a:endParaRPr sz="20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273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❖"/>
            </a:pPr>
            <a:r>
              <a:rPr lang="ru-RU" sz="20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Страховые компании</a:t>
            </a:r>
            <a:endParaRPr sz="20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273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❖"/>
            </a:pPr>
            <a:r>
              <a:rPr lang="ru-RU" sz="20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Крупные налогоплательщики</a:t>
            </a:r>
            <a:endParaRPr sz="20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Когда?</a:t>
            </a:r>
            <a:endParaRPr sz="20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273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❖"/>
            </a:pPr>
            <a:r>
              <a:rPr lang="ru-RU" sz="20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2020 год является “переходным”</a:t>
            </a:r>
            <a:endParaRPr sz="20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273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❖"/>
            </a:pPr>
            <a:r>
              <a:rPr lang="ru-RU" sz="20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 итогам 2021 года, финансовая отчетность составляется на основе МСФО</a:t>
            </a:r>
            <a:endParaRPr sz="20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6"/>
          <p:cNvSpPr txBox="1"/>
          <p:nvPr/>
        </p:nvSpPr>
        <p:spPr>
          <a:xfrm>
            <a:off x="418619" y="1817646"/>
            <a:ext cx="5362863" cy="4609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1600" b="1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Уровень </a:t>
            </a:r>
            <a:r>
              <a:rPr lang="ru-RU" sz="1600" b="1" dirty="0" err="1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Fundamentals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 smtClean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BT</a:t>
            </a:r>
            <a:r>
              <a:rPr lang="ru-RU" sz="1400" dirty="0" smtClean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r>
              <a:rPr lang="ru-RU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(Модуль </a:t>
            </a:r>
            <a:r>
              <a:rPr lang="ru-RU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Прикладные Знания</a:t>
            </a: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): понимание и применение основных принципы для составления финансовой отчетности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LW</a:t>
            </a: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</a:t>
            </a:r>
            <a:r>
              <a:rPr lang="ru-RU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FM</a:t>
            </a: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(Модуль </a:t>
            </a:r>
            <a:r>
              <a:rPr lang="ru-RU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Навыки)</a:t>
            </a: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финансовый специалист в полной мере способен разбираться и управлять финансовыми отчетами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1400" b="1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Уровень </a:t>
            </a:r>
            <a:r>
              <a:rPr lang="ru-RU" sz="1400" b="1" dirty="0" err="1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Professional</a:t>
            </a: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14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SBL-SBR</a:t>
            </a: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(Модуль </a:t>
            </a:r>
            <a:r>
              <a:rPr lang="ru-RU" sz="1400" dirty="0" err="1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Essentials</a:t>
            </a: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- углубленное изучение финансовых процессов 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Любые два из </a:t>
            </a:r>
            <a:r>
              <a:rPr lang="ru-RU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AFM-AAA</a:t>
            </a: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(Модуль </a:t>
            </a:r>
            <a:r>
              <a:rPr lang="ru-RU" sz="1400" dirty="0" err="1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Options</a:t>
            </a: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- управление эффективностью бизнеса</a:t>
            </a:r>
            <a:b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8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" name="Google Shape;107;p6"/>
          <p:cNvSpPr/>
          <p:nvPr/>
        </p:nvSpPr>
        <p:spPr>
          <a:xfrm>
            <a:off x="2993800" y="150343"/>
            <a:ext cx="49953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u="sng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Квалификация АССА</a:t>
            </a:r>
            <a:endParaRPr sz="2800" b="1" u="sng" cap="none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08" name="Google Shape;108;p6"/>
          <p:cNvCxnSpPr/>
          <p:nvPr/>
        </p:nvCxnSpPr>
        <p:spPr>
          <a:xfrm>
            <a:off x="5902030" y="2368550"/>
            <a:ext cx="0" cy="4093200"/>
          </a:xfrm>
          <a:prstGeom prst="straightConnector1">
            <a:avLst/>
          </a:prstGeom>
          <a:noFill/>
          <a:ln w="9525" cap="flat" cmpd="sng">
            <a:solidFill>
              <a:srgbClr val="002F5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9" name="Google Shape;109;p6"/>
          <p:cNvSpPr/>
          <p:nvPr/>
        </p:nvSpPr>
        <p:spPr>
          <a:xfrm>
            <a:off x="5867393" y="2326553"/>
            <a:ext cx="69273" cy="69273"/>
          </a:xfrm>
          <a:prstGeom prst="ellipse">
            <a:avLst/>
          </a:prstGeom>
          <a:solidFill>
            <a:srgbClr val="2B248C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6"/>
          <p:cNvSpPr/>
          <p:nvPr/>
        </p:nvSpPr>
        <p:spPr>
          <a:xfrm>
            <a:off x="5867393" y="6427157"/>
            <a:ext cx="69300" cy="69300"/>
          </a:xfrm>
          <a:prstGeom prst="ellipse">
            <a:avLst/>
          </a:prstGeom>
          <a:solidFill>
            <a:srgbClr val="2B248C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6"/>
          <p:cNvSpPr txBox="1"/>
          <p:nvPr/>
        </p:nvSpPr>
        <p:spPr>
          <a:xfrm>
            <a:off x="6332369" y="1817646"/>
            <a:ext cx="247996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Структура АССА</a:t>
            </a:r>
            <a:endParaRPr sz="1600" b="1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Google Shape;112;p6"/>
          <p:cNvSpPr txBox="1"/>
          <p:nvPr/>
        </p:nvSpPr>
        <p:spPr>
          <a:xfrm>
            <a:off x="6068438" y="2211160"/>
            <a:ext cx="4931081" cy="3754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ru-RU" sz="1400" dirty="0" smtClean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-US" dirty="0" smtClean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BT</a:t>
            </a:r>
            <a:r>
              <a:rPr lang="ru-RU" sz="1400" dirty="0" smtClean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</a:t>
            </a:r>
            <a:r>
              <a:rPr lang="ru-RU" dirty="0" smtClean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Бизнес и Технологии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ru-RU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</a:t>
            </a: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Управленческий учёт</a:t>
            </a:r>
            <a:endParaRPr sz="14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ru-RU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</a:t>
            </a: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Финансовый уч</a:t>
            </a:r>
            <a:r>
              <a:rPr lang="ru-RU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</a:t>
            </a: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ru-RU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LW</a:t>
            </a: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Корпоративное право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ru-RU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PM</a:t>
            </a: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Управление эффективностью бизнеса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ru-RU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TX</a:t>
            </a: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Налогообложение в Российской Федерации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ru-RU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</a:t>
            </a: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Финансовая отч</a:t>
            </a:r>
            <a:r>
              <a:rPr lang="ru-RU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</a:t>
            </a: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тность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ru-RU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AA</a:t>
            </a: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Аудит и </a:t>
            </a:r>
            <a:r>
              <a:rPr lang="ru-RU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сопутствующие услуги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ru-RU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FM</a:t>
            </a: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Финансовый менеджмент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ru-RU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SBL</a:t>
            </a: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Стратегический бизнес лидер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ru-RU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SBR</a:t>
            </a: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Стратегическая бизнес отч</a:t>
            </a:r>
            <a:r>
              <a:rPr lang="ru-RU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</a:t>
            </a: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тность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ru-RU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AFM</a:t>
            </a: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Углубленный курс по финансовому менеджменту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ru-RU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APM</a:t>
            </a: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Углубленный курс по управлению эффективностью бизнеса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ru-RU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ATX</a:t>
            </a: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Углубленный курс по налогообложению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ru-RU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AAA</a:t>
            </a: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Углубленный курс по аудиту и </a:t>
            </a:r>
            <a:r>
              <a:rPr lang="ru-RU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сопутствующие услуги</a:t>
            </a:r>
            <a:endParaRPr sz="14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Google Shape;113;p6"/>
          <p:cNvSpPr txBox="1"/>
          <p:nvPr/>
        </p:nvSpPr>
        <p:spPr>
          <a:xfrm>
            <a:off x="299350" y="783250"/>
            <a:ext cx="10384200" cy="6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АССА (Ассоциация дипломированных сертифицированных бухгалтеров) является самой престижной квалификацией в сфере бухгалтерии и аудита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9"/>
          <p:cNvSpPr txBox="1"/>
          <p:nvPr/>
        </p:nvSpPr>
        <p:spPr>
          <a:xfrm>
            <a:off x="407100" y="948601"/>
            <a:ext cx="10430400" cy="6955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АССА предоставляет новый диплом “Финансы и Управление Бизнесом” на русском языке, в котором доступны все </a:t>
            </a:r>
            <a:r>
              <a:rPr lang="ru-RU" sz="2400" dirty="0" smtClean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 экзаменов, и Модуль Прикладные Знания. </a:t>
            </a:r>
            <a:r>
              <a:rPr lang="ru-RU" sz="2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Ее преимущества:</a:t>
            </a:r>
            <a:endParaRPr sz="24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273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❖"/>
            </a:pPr>
            <a:r>
              <a:rPr lang="ru-RU" sz="20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Все экзамены Программы проходят на русском языке</a:t>
            </a:r>
            <a:endParaRPr sz="20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273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❖"/>
            </a:pPr>
            <a:r>
              <a:rPr lang="ru-RU" sz="20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Данная Программа аналогична английской версии Диплома, тем самым Вы присоединитесь к международной профессиональной ассоциации</a:t>
            </a:r>
            <a:endParaRPr sz="20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273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❖"/>
            </a:pPr>
            <a:r>
              <a:rPr lang="ru-RU" sz="20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Каждый сданный экзамен АССА делает Вас более привлекательным в глазах работодателя</a:t>
            </a:r>
            <a:endParaRPr sz="20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273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❖"/>
            </a:pPr>
            <a:r>
              <a:rPr lang="ru-RU" sz="20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Вместо 9 экзаменов, Вы можете сдать только 7!</a:t>
            </a:r>
            <a:endParaRPr sz="20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273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❖"/>
            </a:pPr>
            <a:r>
              <a:rPr lang="ru-RU" sz="20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Для выполнения требований ПП-4611, рекомендуется обучиться единому экзамену “Введение в Финансы и Управление Бизнесом”, а затем сдать или Финансовую Отчетность или </a:t>
            </a:r>
            <a:r>
              <a:rPr lang="ru-RU" sz="2000" dirty="0" err="1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ДипИФР</a:t>
            </a:r>
            <a:endParaRPr sz="20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1" name="Google Shape;121;p9"/>
          <p:cNvSpPr/>
          <p:nvPr/>
        </p:nvSpPr>
        <p:spPr>
          <a:xfrm>
            <a:off x="1766480" y="197725"/>
            <a:ext cx="8444320" cy="56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u="sng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Диплом АССА “Финансы и Управление Бизнесом</a:t>
            </a:r>
            <a:endParaRPr sz="2800" b="1" u="sng" cap="none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8"/>
          <p:cNvSpPr txBox="1"/>
          <p:nvPr/>
        </p:nvSpPr>
        <p:spPr>
          <a:xfrm>
            <a:off x="660399" y="1217250"/>
            <a:ext cx="9400297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2F56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   </a:t>
            </a:r>
            <a:r>
              <a:rPr kumimoji="0" lang="ru-RU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F56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Дильноза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2F56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Зарипова       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F56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Аудитор, Бухгалтер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2F56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F56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и член АССА</a:t>
            </a: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</p:txBody>
      </p:sp>
      <p:sp>
        <p:nvSpPr>
          <p:cNvPr id="162" name="Google Shape;162;p8"/>
          <p:cNvSpPr txBox="1"/>
          <p:nvPr/>
        </p:nvSpPr>
        <p:spPr>
          <a:xfrm>
            <a:off x="4574556" y="1888482"/>
            <a:ext cx="5191500" cy="3138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Times New Roman"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На текущий момент преподает курсы по МСФО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166" name="Google Shape;166;p8"/>
          <p:cNvSpPr/>
          <p:nvPr/>
        </p:nvSpPr>
        <p:spPr>
          <a:xfrm>
            <a:off x="800378" y="4401866"/>
            <a:ext cx="4865100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2060"/>
              </a:buClr>
              <a:buSzPts val="1400"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Опыт работы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(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более 8 лет):</a:t>
            </a:r>
            <a:endParaRPr lang="ru-RU" sz="1600" kern="0" dirty="0">
              <a:solidFill>
                <a:srgbClr val="002060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Times New Roman"/>
              <a:buChar char="-"/>
              <a:tabLst/>
              <a:defRPr/>
            </a:pPr>
            <a:r>
              <a:rPr lang="en-US" sz="1600" kern="0" dirty="0" err="1">
                <a:solidFill>
                  <a:srgbClr val="00206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Deloitte&amp;Touche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: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Старший аудитор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Times New Roman"/>
              <a:buChar char="-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“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Uz-Prista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” LLC: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ведущий отдела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tabLst/>
              <a:defRPr/>
            </a:pPr>
            <a:r>
              <a:rPr lang="en-US" sz="1600" kern="0" dirty="0">
                <a:solidFill>
                  <a:srgbClr val="00206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     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МСФО отчетности 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tabLst/>
              <a:defRPr/>
            </a:pPr>
            <a:r>
              <a:rPr lang="en-US" sz="1600" kern="0" dirty="0">
                <a:solidFill>
                  <a:srgbClr val="00206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      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и ведущий специалист бухгалтерии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</p:txBody>
      </p:sp>
      <p:sp>
        <p:nvSpPr>
          <p:cNvPr id="169" name="Google Shape;169;p8"/>
          <p:cNvSpPr/>
          <p:nvPr/>
        </p:nvSpPr>
        <p:spPr>
          <a:xfrm>
            <a:off x="4605036" y="2339803"/>
            <a:ext cx="6205204" cy="2062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Профессиональный опыт: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Times New Roman"/>
              <a:buChar char="-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Учет и  составление отчетности по МСФО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;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Times New Roman"/>
              <a:buChar char="-"/>
              <a:tabLst/>
              <a:defRPr/>
            </a:pPr>
            <a:r>
              <a:rPr lang="ru-RU" sz="1600" kern="0" dirty="0">
                <a:solidFill>
                  <a:srgbClr val="00206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Трансформация отчетности с НСБУ на МСФО</a:t>
            </a:r>
            <a:r>
              <a:rPr lang="en-US" sz="1600" kern="0" dirty="0">
                <a:solidFill>
                  <a:srgbClr val="00206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;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Times New Roman"/>
              <a:buChar char="-"/>
              <a:tabLst/>
              <a:defRPr/>
            </a:pPr>
            <a:r>
              <a:rPr lang="ru-RU" sz="1600" kern="0" dirty="0">
                <a:solidFill>
                  <a:srgbClr val="00206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Консолидация отчетности по МСФО</a:t>
            </a:r>
            <a:r>
              <a:rPr lang="en-US" sz="1600" kern="0" dirty="0">
                <a:solidFill>
                  <a:srgbClr val="00206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;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Times New Roman"/>
              <a:buChar char="-"/>
              <a:tabLst/>
              <a:defRPr/>
            </a:pPr>
            <a:r>
              <a:rPr lang="ru-RU" sz="1600" kern="0" dirty="0">
                <a:solidFill>
                  <a:srgbClr val="00206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Внедрение новых МСФО</a:t>
            </a:r>
            <a:r>
              <a:rPr lang="en-US" sz="1600" kern="0" dirty="0">
                <a:solidFill>
                  <a:srgbClr val="00206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;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Times New Roman"/>
              <a:buChar char="-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Управленческая отчетность и анализ финансовых показателей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;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Times New Roman"/>
              <a:buChar char="-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Планирование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/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бюджетирование и ценообразование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Times New Roman"/>
              <a:buChar char="-"/>
              <a:tabLst/>
              <a:defRPr/>
            </a:pP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</p:txBody>
      </p:sp>
      <p:sp>
        <p:nvSpPr>
          <p:cNvPr id="170" name="Google Shape;170;p8"/>
          <p:cNvSpPr txBox="1"/>
          <p:nvPr/>
        </p:nvSpPr>
        <p:spPr>
          <a:xfrm>
            <a:off x="4605206" y="4267393"/>
            <a:ext cx="5808794" cy="1569620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Сертификаты: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Char char="-"/>
              <a:tabLst/>
              <a:defRPr/>
            </a:pPr>
            <a:r>
              <a:rPr lang="en-US" sz="1600" kern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2018: </a:t>
            </a:r>
            <a:r>
              <a:rPr lang="ru-RU" sz="1600" kern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Сертификат АССА (член ассоциации АССА)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Char char="-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201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6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: Высший диплом </a:t>
            </a:r>
            <a:r>
              <a:rPr lang="ru-RU" sz="1600" kern="0" dirty="0">
                <a:solidFill>
                  <a:srgbClr val="00206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АССА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Char char="-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2015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: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Базовый диплом АССА 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Char char="-"/>
              <a:tabLst/>
              <a:defRPr/>
            </a:pPr>
            <a:r>
              <a:rPr lang="ru-RU" sz="1600" kern="0" dirty="0">
                <a:solidFill>
                  <a:srgbClr val="00206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2010</a:t>
            </a:r>
            <a:r>
              <a:rPr lang="en-US" sz="1600" kern="0" dirty="0">
                <a:solidFill>
                  <a:srgbClr val="00206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: </a:t>
            </a:r>
            <a:r>
              <a:rPr lang="ru-RU" sz="1600" kern="0" dirty="0">
                <a:solidFill>
                  <a:srgbClr val="00206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Торговля на </a:t>
            </a:r>
            <a:r>
              <a:rPr lang="en-US" sz="1600" kern="0" dirty="0">
                <a:solidFill>
                  <a:srgbClr val="00206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Forex </a:t>
            </a:r>
            <a:r>
              <a:rPr lang="ru-RU" sz="1600" kern="0" dirty="0">
                <a:solidFill>
                  <a:srgbClr val="00206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и фундаментальные навыки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-     2009: САР (Сертифицированный бухгалтер-практик)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5A6F6512-E8DC-49F9-B8B6-9DA716C6CFC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1163320"/>
            <a:ext cx="2418080" cy="241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8DA210-3172-4809-A4DA-B65AB6BE187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1" r="13768" b="19632"/>
          <a:stretch/>
        </p:blipFill>
        <p:spPr>
          <a:xfrm>
            <a:off x="1190259" y="1828255"/>
            <a:ext cx="2418080" cy="2509014"/>
          </a:xfrm>
          <a:prstGeom prst="rect">
            <a:avLst/>
          </a:prstGeom>
        </p:spPr>
      </p:pic>
      <p:sp>
        <p:nvSpPr>
          <p:cNvPr id="24" name="Title 1">
            <a:extLst>
              <a:ext uri="{FF2B5EF4-FFF2-40B4-BE49-F238E27FC236}">
                <a16:creationId xmlns:a16="http://schemas.microsoft.com/office/drawing/2014/main" id="{247C6A6A-B4CE-4A22-9598-1C5F93D71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23218" y="300952"/>
            <a:ext cx="8596668" cy="592889"/>
          </a:xfrm>
        </p:spPr>
        <p:txBody>
          <a:bodyPr>
            <a:noAutofit/>
          </a:bodyPr>
          <a:lstStyle/>
          <a:p>
            <a:pPr algn="r"/>
            <a:r>
              <a:rPr lang="ru-RU" sz="3600" b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 о преподавателе</a:t>
            </a:r>
            <a:endParaRPr lang="en-US" sz="3600" b="1" u="sng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"/>
          <p:cNvSpPr/>
          <p:nvPr/>
        </p:nvSpPr>
        <p:spPr>
          <a:xfrm>
            <a:off x="1769140" y="196050"/>
            <a:ext cx="7981500" cy="5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u="sng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Введение в Финансы и Управление Бизнесом</a:t>
            </a:r>
            <a:endParaRPr sz="2800" b="1" u="sng" cap="none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9" name="Google Shape;129;p5"/>
          <p:cNvSpPr txBox="1"/>
          <p:nvPr/>
        </p:nvSpPr>
        <p:spPr>
          <a:xfrm>
            <a:off x="239919" y="783262"/>
            <a:ext cx="10600200" cy="7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0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Это единый экзамен, являющийся частью Диплома "Финансы и управление бизнесом" на русском языке. Экзамен включает в себя темы из трех экзаменов АССА начального уровня (Прикладные Навыки) : </a:t>
            </a:r>
            <a:r>
              <a:rPr lang="ru-RU" sz="2000" dirty="0" smtClean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«Бизнес и Технологии», </a:t>
            </a:r>
            <a:r>
              <a:rPr lang="ru-RU" sz="20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«Управленческий учет», «Финансовый учет». </a:t>
            </a:r>
            <a:endParaRPr sz="2000" dirty="0">
              <a:solidFill>
                <a:srgbClr val="595959"/>
              </a:solidFill>
              <a:highlight>
                <a:srgbClr val="FFFFFF"/>
              </a:highlight>
            </a:endParaRPr>
          </a:p>
          <a:p>
            <a:pPr marL="114300" marR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0" name="Google Shape;130;p5"/>
          <p:cNvSpPr txBox="1"/>
          <p:nvPr/>
        </p:nvSpPr>
        <p:spPr>
          <a:xfrm>
            <a:off x="295339" y="2216477"/>
            <a:ext cx="225177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Учебная программа:</a:t>
            </a:r>
            <a:endParaRPr dirty="0"/>
          </a:p>
        </p:txBody>
      </p:sp>
      <p:sp>
        <p:nvSpPr>
          <p:cNvPr id="131" name="Google Shape;131;p5"/>
          <p:cNvSpPr txBox="1"/>
          <p:nvPr/>
        </p:nvSpPr>
        <p:spPr>
          <a:xfrm>
            <a:off x="490975" y="2543948"/>
            <a:ext cx="4519200" cy="2073600"/>
          </a:xfrm>
          <a:prstGeom prst="rect">
            <a:avLst/>
          </a:prstGeom>
          <a:noFill/>
          <a:ln w="9525" cap="flat" cmpd="sng">
            <a:solidFill>
              <a:srgbClr val="002F5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r>
              <a:rPr lang="ru-RU" sz="1400" b="1" dirty="0" smtClean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Бизнес и Технологии</a:t>
            </a:r>
            <a:endParaRPr dirty="0"/>
          </a:p>
          <a:p>
            <a:pPr marL="127000" marR="0" lvl="1" indent="-127000" algn="l" rtl="0"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ru-RU" sz="1400" b="0" i="0" u="none" strike="noStrike" cap="none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Понимание эффективности компании;</a:t>
            </a:r>
            <a:endParaRPr dirty="0"/>
          </a:p>
          <a:p>
            <a:pPr marL="127000" marR="0" lvl="1" indent="-127000" algn="l" rtl="0"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ru-RU" sz="1400" b="0" i="0" u="none" strike="noStrike" cap="none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Роль финансового специалиста</a:t>
            </a:r>
            <a:r>
              <a:rPr lang="ru-RU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  <a:endParaRPr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27000" marR="0" lvl="1" indent="-127000" algn="l" rtl="0"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ru-RU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Ознакомление с терминологией.</a:t>
            </a:r>
            <a:endParaRPr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" name="Google Shape;132;p5"/>
          <p:cNvSpPr txBox="1"/>
          <p:nvPr/>
        </p:nvSpPr>
        <p:spPr>
          <a:xfrm>
            <a:off x="490975" y="4789350"/>
            <a:ext cx="4519200" cy="1872600"/>
          </a:xfrm>
          <a:prstGeom prst="rect">
            <a:avLst/>
          </a:prstGeom>
          <a:noFill/>
          <a:ln w="9525" cap="flat" cmpd="sng">
            <a:solidFill>
              <a:srgbClr val="002F5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r>
              <a:rPr lang="ru-RU" sz="1400" b="1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Управленческий учет</a:t>
            </a:r>
            <a:endParaRPr sz="14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27000" marR="0" lvl="1" indent="-127000" algn="l" rtl="0"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ru-RU" sz="1400" b="0" i="0" u="none" strike="noStrike" cap="none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Разработка эффективных методов управленческого учета;</a:t>
            </a:r>
            <a:endParaRPr dirty="0"/>
          </a:p>
          <a:p>
            <a:pPr marL="127000" marR="0" lvl="1" indent="-127000" algn="l" rtl="0"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ru-RU" sz="1400" b="0" i="0" u="none" strike="noStrike" cap="none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Контроль и мониторинг эффективности предприятия;</a:t>
            </a:r>
            <a:endParaRPr dirty="0"/>
          </a:p>
          <a:p>
            <a:pPr marL="127000" marR="0" lvl="1" indent="-127000" algn="l" rtl="0"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ru-RU" sz="1400" b="0" i="0" u="none" strike="noStrike" cap="none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Увеличение эффективности бизнеса.</a:t>
            </a:r>
            <a:endParaRPr dirty="0"/>
          </a:p>
          <a:p>
            <a:pPr marL="914400" marR="0" lvl="0" indent="0" algn="l" rtl="0">
              <a:spcBef>
                <a:spcPts val="1333"/>
              </a:spcBef>
              <a:spcAft>
                <a:spcPts val="0"/>
              </a:spcAft>
              <a:buClr>
                <a:srgbClr val="002F56"/>
              </a:buClr>
              <a:buSzPts val="1400"/>
              <a:buFont typeface="Times New Roman"/>
              <a:buNone/>
            </a:pP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dirty="0"/>
          </a:p>
          <a:p>
            <a:pPr marL="914400" marR="0" lvl="0" indent="0" algn="l" rtl="0"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Google Shape;133;p5"/>
          <p:cNvSpPr txBox="1"/>
          <p:nvPr/>
        </p:nvSpPr>
        <p:spPr>
          <a:xfrm>
            <a:off x="5846600" y="2543950"/>
            <a:ext cx="4519200" cy="2073600"/>
          </a:xfrm>
          <a:prstGeom prst="rect">
            <a:avLst/>
          </a:prstGeom>
          <a:noFill/>
          <a:ln w="9525" cap="flat" cmpd="sng">
            <a:solidFill>
              <a:srgbClr val="002F5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r>
              <a:rPr lang="ru-RU" sz="1400" b="1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Финансовый учет</a:t>
            </a:r>
            <a:endParaRPr sz="14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27000" marR="0" lvl="1" indent="-127000" algn="l" rtl="0"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ru-RU" sz="1400" b="0" i="0" u="none" strike="noStrike" cap="none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Принципы и концепции финансового учета</a:t>
            </a:r>
            <a:endParaRPr dirty="0"/>
          </a:p>
          <a:p>
            <a:pPr marL="127000" marR="0" lvl="1" indent="-127000" algn="l" rtl="0"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ru-RU" sz="1400" b="0" i="0" u="none" strike="noStrike" cap="none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Использование методов двойной записи</a:t>
            </a:r>
            <a:endParaRPr dirty="0"/>
          </a:p>
          <a:p>
            <a:pPr marL="127000" marR="0" lvl="1" indent="-127000" algn="l" rtl="0"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ru-RU" sz="1400" b="0" i="0" u="none" strike="noStrike" cap="none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Подготовка и интерпретация основных финансовых отчетов по стандартам МСФО</a:t>
            </a:r>
            <a:endParaRPr dirty="0"/>
          </a:p>
        </p:txBody>
      </p:sp>
      <p:sp>
        <p:nvSpPr>
          <p:cNvPr id="134" name="Google Shape;134;p5"/>
          <p:cNvSpPr txBox="1"/>
          <p:nvPr/>
        </p:nvSpPr>
        <p:spPr>
          <a:xfrm>
            <a:off x="5846600" y="4789350"/>
            <a:ext cx="4519200" cy="1708120"/>
          </a:xfrm>
          <a:prstGeom prst="rect">
            <a:avLst/>
          </a:prstGeom>
          <a:noFill/>
          <a:ln w="9525" cap="flat" cmpd="sng">
            <a:solidFill>
              <a:srgbClr val="002F5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Продолжительность одного занятия: </a:t>
            </a:r>
            <a:r>
              <a:rPr lang="en-US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часа</a:t>
            </a:r>
            <a:r>
              <a:rPr lang="en-US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15 </a:t>
            </a: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минут</a:t>
            </a:r>
            <a:endParaRPr sz="14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Количество занятий: 2 раза в неделю</a:t>
            </a:r>
            <a:endParaRPr sz="14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Длительность курса: 20 недель</a:t>
            </a:r>
            <a:b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Всего </a:t>
            </a:r>
            <a:r>
              <a:rPr lang="ru-RU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астрономических</a:t>
            </a:r>
            <a:r>
              <a:rPr lang="ru-RU" sz="14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часов: 90</a:t>
            </a:r>
            <a:endParaRPr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конце курса будет проведено </a:t>
            </a:r>
            <a:r>
              <a:rPr lang="ru-RU" b="1" u="sng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итоговое тестирование</a:t>
            </a:r>
            <a:endParaRPr b="1" u="sng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"/>
          <p:cNvSpPr/>
          <p:nvPr/>
        </p:nvSpPr>
        <p:spPr>
          <a:xfrm>
            <a:off x="1608506" y="209350"/>
            <a:ext cx="904426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u="sng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Детальная учебная программа: чему Вы обучитесь</a:t>
            </a:r>
            <a:endParaRPr sz="2800" b="1" u="sng" cap="none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41" name="Google Shape;141;p7"/>
          <p:cNvCxnSpPr>
            <a:cxnSpLocks/>
            <a:stCxn id="146" idx="0"/>
          </p:cNvCxnSpPr>
          <p:nvPr/>
        </p:nvCxnSpPr>
        <p:spPr>
          <a:xfrm>
            <a:off x="6055200" y="995275"/>
            <a:ext cx="40800" cy="5466475"/>
          </a:xfrm>
          <a:prstGeom prst="straightConnector1">
            <a:avLst/>
          </a:prstGeom>
          <a:noFill/>
          <a:ln w="9525" cap="flat" cmpd="sng">
            <a:solidFill>
              <a:srgbClr val="002F5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2" name="Google Shape;142;p7"/>
          <p:cNvSpPr/>
          <p:nvPr/>
        </p:nvSpPr>
        <p:spPr>
          <a:xfrm>
            <a:off x="6030883" y="985433"/>
            <a:ext cx="69273" cy="69273"/>
          </a:xfrm>
          <a:prstGeom prst="ellipse">
            <a:avLst/>
          </a:prstGeom>
          <a:solidFill>
            <a:srgbClr val="2B248C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7"/>
          <p:cNvSpPr/>
          <p:nvPr/>
        </p:nvSpPr>
        <p:spPr>
          <a:xfrm>
            <a:off x="6061363" y="6427157"/>
            <a:ext cx="69273" cy="69273"/>
          </a:xfrm>
          <a:prstGeom prst="ellipse">
            <a:avLst/>
          </a:prstGeom>
          <a:solidFill>
            <a:srgbClr val="2B248C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7"/>
          <p:cNvSpPr txBox="1"/>
          <p:nvPr/>
        </p:nvSpPr>
        <p:spPr>
          <a:xfrm>
            <a:off x="276025" y="995275"/>
            <a:ext cx="5435692" cy="5761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Управленческий учет</a:t>
            </a:r>
            <a:endParaRPr sz="16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❖"/>
            </a:pPr>
            <a:r>
              <a:rPr lang="ru-RU" sz="16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Объяснять различные </a:t>
            </a:r>
            <a:r>
              <a:rPr lang="ru-RU" sz="1600" b="1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типы организационных структур</a:t>
            </a:r>
            <a:r>
              <a:rPr lang="ru-RU" sz="16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функций</a:t>
            </a:r>
            <a:endParaRPr sz="16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❖"/>
            </a:pPr>
            <a:r>
              <a:rPr lang="ru-RU" sz="16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Объяснять, как </a:t>
            </a:r>
            <a:r>
              <a:rPr lang="ru-RU" sz="1600" b="1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факторы внешней среды</a:t>
            </a:r>
            <a:r>
              <a:rPr lang="ru-RU" sz="16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влияют на организации</a:t>
            </a:r>
            <a:endParaRPr sz="16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❖"/>
            </a:pPr>
            <a:r>
              <a:rPr lang="ru-RU" sz="16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Объяснять </a:t>
            </a:r>
            <a:r>
              <a:rPr lang="ru-RU" sz="1600" b="1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сущность, источник и назначение </a:t>
            </a:r>
            <a:r>
              <a:rPr lang="ru-RU" sz="16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управленческой информации</a:t>
            </a:r>
            <a:endParaRPr sz="16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❖"/>
            </a:pPr>
            <a:r>
              <a:rPr lang="ru-RU" sz="16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Объяснять и осуществлять </a:t>
            </a:r>
            <a:r>
              <a:rPr lang="ru-RU" sz="1600" b="1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анализ данных </a:t>
            </a:r>
            <a:r>
              <a:rPr lang="ru-RU" sz="16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 применять статистические методы</a:t>
            </a:r>
            <a:endParaRPr sz="16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❖"/>
            </a:pPr>
            <a:r>
              <a:rPr lang="ru-RU" sz="16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Объяснять и применять </a:t>
            </a:r>
            <a:r>
              <a:rPr lang="ru-RU" sz="1600" b="1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методы учета затрат</a:t>
            </a:r>
            <a:endParaRPr sz="1600" b="1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❖"/>
            </a:pPr>
            <a:r>
              <a:rPr lang="ru-RU" sz="16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Подготавливать </a:t>
            </a:r>
            <a:r>
              <a:rPr lang="ru-RU" sz="1600" b="1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бюджеты для планирования </a:t>
            </a:r>
            <a:r>
              <a:rPr lang="ru-RU" sz="16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 контроля</a:t>
            </a:r>
            <a:endParaRPr sz="16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❖"/>
            </a:pPr>
            <a:r>
              <a:rPr lang="ru-RU" sz="16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Сравнивать </a:t>
            </a:r>
            <a:r>
              <a:rPr lang="ru-RU" sz="1600" b="1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фактические затраты с нормативными </a:t>
            </a:r>
            <a:r>
              <a:rPr lang="ru-RU" sz="16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 анализировать любые отклонения</a:t>
            </a:r>
            <a:endParaRPr sz="16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❖"/>
            </a:pPr>
            <a:r>
              <a:rPr lang="ru-RU" sz="16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Объяснять и применять </a:t>
            </a:r>
            <a:r>
              <a:rPr lang="ru-RU" sz="1600" b="1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показатели производительности</a:t>
            </a:r>
            <a:r>
              <a:rPr lang="ru-RU" sz="16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контролировать </a:t>
            </a:r>
            <a:r>
              <a:rPr lang="ru-RU" sz="1600" b="1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эффективность бизнеса</a:t>
            </a:r>
            <a:endParaRPr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7"/>
          <p:cNvSpPr txBox="1"/>
          <p:nvPr/>
        </p:nvSpPr>
        <p:spPr>
          <a:xfrm>
            <a:off x="6294375" y="995275"/>
            <a:ext cx="5183573" cy="5466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Финансовый учет</a:t>
            </a:r>
            <a:endParaRPr sz="1800" b="1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2F56"/>
              </a:buClr>
              <a:buSzPts val="1400"/>
              <a:buFont typeface="Times New Roman"/>
              <a:buChar char="❖"/>
            </a:pPr>
            <a:r>
              <a:rPr lang="ru-RU" sz="16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Объяснять </a:t>
            </a:r>
            <a:r>
              <a:rPr lang="ru-RU" sz="1600" b="1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контекст и цель </a:t>
            </a:r>
            <a:r>
              <a:rPr lang="ru-RU" sz="16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финансовой отчетности</a:t>
            </a:r>
            <a:endParaRPr sz="16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2F56"/>
              </a:buClr>
              <a:buSzPts val="1400"/>
              <a:buFont typeface="Times New Roman"/>
              <a:buChar char="❖"/>
            </a:pPr>
            <a:r>
              <a:rPr lang="ru-RU" sz="16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Определять </a:t>
            </a:r>
            <a:r>
              <a:rPr lang="ru-RU" sz="1600" b="1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качественные характеристики</a:t>
            </a:r>
            <a:r>
              <a:rPr lang="ru-RU" sz="16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финансовой информации</a:t>
            </a:r>
            <a:endParaRPr sz="16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2F56"/>
              </a:buClr>
              <a:buSzPts val="1400"/>
              <a:buFont typeface="Times New Roman"/>
              <a:buChar char="❖"/>
            </a:pPr>
            <a:r>
              <a:rPr lang="ru-RU" sz="16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Демонстрировать использование </a:t>
            </a:r>
            <a:r>
              <a:rPr lang="ru-RU" sz="1600" b="1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систем двойной записи</a:t>
            </a:r>
            <a:r>
              <a:rPr lang="ru-RU" sz="16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учета</a:t>
            </a:r>
            <a:endParaRPr sz="16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2F56"/>
              </a:buClr>
              <a:buSzPts val="1400"/>
              <a:buFont typeface="Times New Roman"/>
              <a:buChar char="❖"/>
            </a:pPr>
            <a:r>
              <a:rPr lang="ru-RU" sz="16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Записывать </a:t>
            </a:r>
            <a:r>
              <a:rPr lang="ru-RU" sz="1600" b="1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транзакции</a:t>
            </a:r>
            <a:r>
              <a:rPr lang="ru-RU" sz="16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события</a:t>
            </a:r>
            <a:endParaRPr sz="16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2F56"/>
              </a:buClr>
              <a:buSzPts val="1400"/>
              <a:buFont typeface="Times New Roman"/>
              <a:buChar char="❖"/>
            </a:pPr>
            <a:r>
              <a:rPr lang="ru-RU" sz="16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Подготавливать </a:t>
            </a:r>
            <a:r>
              <a:rPr lang="ru-RU" sz="1600" dirty="0" err="1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оборотно</a:t>
            </a:r>
            <a:r>
              <a:rPr lang="ru-RU" sz="16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-сальдовую ведомость (включая выявление и исправление ошибок)</a:t>
            </a:r>
            <a:endParaRPr sz="16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2F56"/>
              </a:buClr>
              <a:buSzPts val="1400"/>
              <a:buFont typeface="Times New Roman"/>
              <a:buChar char="❖"/>
            </a:pPr>
            <a:r>
              <a:rPr lang="ru-RU" sz="16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Подготавливать </a:t>
            </a:r>
            <a:r>
              <a:rPr lang="ru-RU" sz="1600" b="1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основные финансовые отчеты </a:t>
            </a:r>
            <a:r>
              <a:rPr lang="ru-RU" sz="16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для инкорпорированных и </a:t>
            </a:r>
            <a:r>
              <a:rPr lang="ru-RU" sz="1600" dirty="0" err="1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неинкорпорированных</a:t>
            </a:r>
            <a:r>
              <a:rPr lang="ru-RU" sz="16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организаций</a:t>
            </a:r>
            <a:endParaRPr sz="16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2F56"/>
              </a:buClr>
              <a:buSzPts val="1400"/>
              <a:buFont typeface="Times New Roman"/>
              <a:buChar char="❖"/>
            </a:pPr>
            <a:r>
              <a:rPr lang="ru-RU" sz="16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Интерпретировать финансовую отчетность</a:t>
            </a:r>
            <a:endParaRPr sz="1600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2F56"/>
              </a:buClr>
              <a:buSzPts val="1400"/>
              <a:buFont typeface="Times New Roman"/>
              <a:buChar char="❖"/>
            </a:pPr>
            <a:r>
              <a:rPr lang="ru-RU" sz="16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Знать </a:t>
            </a:r>
            <a:r>
              <a:rPr lang="ru-RU" sz="1600" b="1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системы учета и отчетности</a:t>
            </a:r>
            <a:r>
              <a:rPr lang="ru-RU" sz="16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контроля и соблюдения требований законодательства.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6" name="Google Shape;146;p7"/>
          <p:cNvSpPr txBox="1"/>
          <p:nvPr/>
        </p:nvSpPr>
        <p:spPr>
          <a:xfrm>
            <a:off x="241050" y="995275"/>
            <a:ext cx="11628300" cy="9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098F7-C8D3-4AFD-9DFA-8FBE6BC89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1880" y="239715"/>
            <a:ext cx="3804920" cy="568960"/>
          </a:xfrm>
        </p:spPr>
        <p:txBody>
          <a:bodyPr>
            <a:normAutofit/>
          </a:bodyPr>
          <a:lstStyle/>
          <a:p>
            <a:r>
              <a:rPr lang="ru-RU" sz="2800" b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экзамена</a:t>
            </a:r>
            <a:endParaRPr lang="en-US" sz="2800" b="1" u="sng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1E1055-4367-4D4A-8066-5F7D2A5AE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9584" y="4139782"/>
            <a:ext cx="9128760" cy="225869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экзамена </a:t>
            </a:r>
          </a:p>
          <a:p>
            <a:pPr marL="114300" indent="0">
              <a:buNone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Раздел A –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20х2 балльных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вопросов в форме тестов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(OTs)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MA и FA. =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баллов</a:t>
            </a:r>
          </a:p>
          <a:p>
            <a:pPr marL="114300" indent="0">
              <a:buNone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Раздел B –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3х10 балльных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многозадачных вопроса (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MTQ)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MA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</a:t>
            </a:r>
          </a:p>
          <a:p>
            <a:pPr marL="114300" indent="0">
              <a:buNone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2х15 балльных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MTQ по FA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баллов</a:t>
            </a:r>
          </a:p>
          <a:p>
            <a:pPr marL="114300" indent="0">
              <a:buNone/>
            </a:pP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</a:t>
            </a:r>
            <a:r>
              <a:rPr lang="en-US" sz="1800" b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</a:t>
            </a:r>
            <a:r>
              <a:rPr lang="en-US" sz="1800" b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800" b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 баллов</a:t>
            </a:r>
            <a:endParaRPr lang="en-US" sz="1800" b="1" u="sng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Google Shape;147;p7">
            <a:extLst>
              <a:ext uri="{FF2B5EF4-FFF2-40B4-BE49-F238E27FC236}">
                <a16:creationId xmlns:a16="http://schemas.microsoft.com/office/drawing/2014/main" id="{0D432E3B-2A2A-4289-9725-8A9D541E7B7F}"/>
              </a:ext>
            </a:extLst>
          </p:cNvPr>
          <p:cNvSpPr txBox="1"/>
          <p:nvPr/>
        </p:nvSpPr>
        <p:spPr>
          <a:xfrm>
            <a:off x="883920" y="897340"/>
            <a:ext cx="11020380" cy="11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Экзамен “Введение в Финансы и управление бизнесом” (IFBR) состоит из 100% обязательных вопросов - в формате тестов, а также открытых вопросов. В зависимости от сложности вопроса, </a:t>
            </a:r>
            <a:r>
              <a:rPr lang="ru-RU" sz="18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распределяются</a:t>
            </a:r>
            <a:r>
              <a:rPr lang="ru-RU" sz="20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баллы.  </a:t>
            </a:r>
            <a:endParaRPr sz="2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6FF138-93FE-4E64-889F-58C6925BA050}"/>
              </a:ext>
            </a:extLst>
          </p:cNvPr>
          <p:cNvSpPr txBox="1"/>
          <p:nvPr/>
        </p:nvSpPr>
        <p:spPr>
          <a:xfrm>
            <a:off x="883920" y="2073585"/>
            <a:ext cx="744483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Формат</a:t>
            </a:r>
            <a:r>
              <a:rPr lang="ru-RU" sz="18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-  компьютерное тестирование (CBE)</a:t>
            </a:r>
          </a:p>
          <a:p>
            <a:r>
              <a:rPr lang="ru-RU" sz="1800" b="1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Продолжительность</a:t>
            </a:r>
            <a:r>
              <a:rPr lang="ru-RU" sz="18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-  3 часа</a:t>
            </a:r>
          </a:p>
          <a:p>
            <a:r>
              <a:rPr lang="ru-RU" sz="1800" b="1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Общий балл </a:t>
            </a:r>
            <a:r>
              <a:rPr lang="ru-RU" sz="18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100</a:t>
            </a:r>
          </a:p>
          <a:p>
            <a:r>
              <a:rPr lang="ru-RU" sz="1800" b="1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Проходной балл</a:t>
            </a:r>
            <a:r>
              <a:rPr lang="ru-RU" sz="18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60</a:t>
            </a:r>
          </a:p>
          <a:p>
            <a:r>
              <a:rPr lang="ru-RU" sz="1800" b="1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Доступность экзамена </a:t>
            </a:r>
            <a:r>
              <a:rPr lang="ru-RU" sz="18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в любое время </a:t>
            </a:r>
          </a:p>
          <a:p>
            <a:r>
              <a:rPr lang="ru-RU" sz="1800" b="1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Организатор экзамена </a:t>
            </a:r>
            <a:r>
              <a:rPr lang="ru-RU" sz="18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</a:t>
            </a:r>
            <a:r>
              <a:rPr lang="en-US" sz="18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INHA (</a:t>
            </a:r>
            <a:r>
              <a:rPr lang="ru-RU" sz="18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под администрированием </a:t>
            </a:r>
            <a:r>
              <a:rPr lang="en-US" sz="18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British Council)</a:t>
            </a:r>
            <a:r>
              <a:rPr lang="ru-RU" sz="1800" dirty="0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en-US" sz="1800" dirty="0"/>
          </a:p>
        </p:txBody>
      </p:sp>
      <p:pic>
        <p:nvPicPr>
          <p:cNvPr id="1026" name="Picture 2" descr="анкета, тест, экзамен, список дел, заметок бесплатно значок из xomo: basics">
            <a:extLst>
              <a:ext uri="{FF2B5EF4-FFF2-40B4-BE49-F238E27FC236}">
                <a16:creationId xmlns:a16="http://schemas.microsoft.com/office/drawing/2014/main" id="{D92977AA-EF4C-42F2-A404-2C3B8246B5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608" y="1274669"/>
            <a:ext cx="3432672" cy="3432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712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Google Shape;185;g824c44d198_0_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400000">
            <a:off x="8230373" y="2982514"/>
            <a:ext cx="6585284" cy="940401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g824c44d198_0_16"/>
          <p:cNvSpPr txBox="1"/>
          <p:nvPr/>
        </p:nvSpPr>
        <p:spPr>
          <a:xfrm>
            <a:off x="6154325" y="0"/>
            <a:ext cx="4840200" cy="71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u="sng">
                <a:solidFill>
                  <a:srgbClr val="002F5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Вопросы и ответы</a:t>
            </a:r>
            <a:endParaRPr sz="2800" u="sng">
              <a:solidFill>
                <a:srgbClr val="002F5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88" name="Google Shape;188;g824c44d198_0_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8740" y="1842989"/>
            <a:ext cx="5715000" cy="32194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B24503E-9915-4763-B0E2-107340FC0124}"/>
              </a:ext>
            </a:extLst>
          </p:cNvPr>
          <p:cNvSpPr txBox="1"/>
          <p:nvPr/>
        </p:nvSpPr>
        <p:spPr>
          <a:xfrm>
            <a:off x="599768" y="5338916"/>
            <a:ext cx="1028454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Полезные ссылки</a:t>
            </a:r>
            <a:r>
              <a:rPr lang="en-US" dirty="0"/>
              <a:t>:</a:t>
            </a:r>
          </a:p>
          <a:p>
            <a:pPr marL="342900" indent="-342900">
              <a:buAutoNum type="arabicPeriod"/>
            </a:pPr>
            <a:r>
              <a:rPr lang="en-GB" dirty="0">
                <a:hlinkClick r:id="rId5"/>
              </a:rPr>
              <a:t>https://www.accaglobal.com/russia/ru/qualifications/russian-language-advanced-diploma.html</a:t>
            </a:r>
            <a:endParaRPr lang="en-GB" dirty="0"/>
          </a:p>
          <a:p>
            <a:pPr marL="342900" indent="-342900">
              <a:buAutoNum type="arabicPeriod"/>
            </a:pPr>
            <a:r>
              <a:rPr lang="en-GB" dirty="0">
                <a:hlinkClick r:id="rId6"/>
              </a:rPr>
              <a:t>https://www.accaglobal.com/russia/ru/qualifications/russian-language-advanced-diploma/Introduction_to_Finance_and_Business_Rus.html</a:t>
            </a:r>
            <a:endParaRPr lang="en-GB" dirty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</TotalTime>
  <Words>853</Words>
  <Application>Microsoft Office PowerPoint</Application>
  <PresentationFormat>Широкоэкранный</PresentationFormat>
  <Paragraphs>148</Paragraphs>
  <Slides>9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Коротко о преподавателе</vt:lpstr>
      <vt:lpstr>Презентация PowerPoint</vt:lpstr>
      <vt:lpstr>Презентация PowerPoint</vt:lpstr>
      <vt:lpstr>Структура экзамена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Temur</cp:lastModifiedBy>
  <cp:revision>19</cp:revision>
  <dcterms:created xsi:type="dcterms:W3CDTF">2019-02-05T13:56:14Z</dcterms:created>
  <dcterms:modified xsi:type="dcterms:W3CDTF">2020-11-24T13:49:51Z</dcterms:modified>
</cp:coreProperties>
</file>